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79" r:id="rId6"/>
    <p:sldId id="260" r:id="rId7"/>
    <p:sldId id="261" r:id="rId8"/>
    <p:sldId id="280" r:id="rId9"/>
    <p:sldId id="262" r:id="rId10"/>
    <p:sldId id="263" r:id="rId11"/>
    <p:sldId id="281" r:id="rId12"/>
    <p:sldId id="264" r:id="rId13"/>
    <p:sldId id="282" r:id="rId14"/>
    <p:sldId id="265" r:id="rId15"/>
    <p:sldId id="283" r:id="rId16"/>
    <p:sldId id="266" r:id="rId17"/>
    <p:sldId id="284" r:id="rId18"/>
    <p:sldId id="267" r:id="rId19"/>
    <p:sldId id="285" r:id="rId20"/>
    <p:sldId id="268" r:id="rId21"/>
    <p:sldId id="286" r:id="rId22"/>
    <p:sldId id="273" r:id="rId23"/>
    <p:sldId id="272" r:id="rId24"/>
    <p:sldId id="278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>
    <p:extLst>
      <p:ext uri="{19B8F6BF-5375-455C-9EA6-DF929625EA0E}">
        <p15:presenceInfo xmlns:p15="http://schemas.microsoft.com/office/powerpoint/2012/main" xmlns="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FC3D02C3-C719-47DD-8B5D-28FE16CCDACC}">
  <a:tblStyle styleId="{FC3D02C3-C719-47DD-8B5D-28FE16CCDA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64" autoAdjust="0"/>
    <p:restoredTop sz="99486" autoAdjust="0"/>
  </p:normalViewPr>
  <p:slideViewPr>
    <p:cSldViewPr snapToGrid="0">
      <p:cViewPr varScale="1">
        <p:scale>
          <a:sx n="92" d="100"/>
          <a:sy n="92" d="100"/>
        </p:scale>
        <p:origin x="-676" y="-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40.png>
</file>

<file path=ppt/media/image41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894584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6f13f05b_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6f13f05b_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899300" y="1991813"/>
            <a:ext cx="5345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01200" y="1297594"/>
            <a:ext cx="6141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 sz="30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 sz="30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 sz="30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 sz="30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 sz="30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 sz="30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 sz="30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 sz="30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 sz="30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01200" y="2554310"/>
            <a:ext cx="614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Homemade Apple"/>
              <a:buNone/>
              <a:defRPr sz="1800">
                <a:latin typeface="Homemade Apple"/>
                <a:ea typeface="Homemade Apple"/>
                <a:cs typeface="Homemade Apple"/>
                <a:sym typeface="Homemade Appl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Homemade Apple"/>
              <a:buNone/>
              <a:defRPr sz="1800">
                <a:latin typeface="Homemade Apple"/>
                <a:ea typeface="Homemade Apple"/>
                <a:cs typeface="Homemade Apple"/>
                <a:sym typeface="Homemade Appl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Homemade Apple"/>
              <a:buNone/>
              <a:defRPr sz="1800">
                <a:latin typeface="Homemade Apple"/>
                <a:ea typeface="Homemade Apple"/>
                <a:cs typeface="Homemade Apple"/>
                <a:sym typeface="Homemade Appl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4158725" y="1509350"/>
            <a:ext cx="826550" cy="6880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20124D">
                    <a:alpha val="28459"/>
                  </a:srgbClr>
                </a:solidFill>
                <a:latin typeface="Arial"/>
              </a:rPr>
              <a:t>“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643400" y="1849275"/>
            <a:ext cx="5857200" cy="29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Homemade Apple"/>
              <a:buChar char="✘"/>
              <a:defRPr sz="2400">
                <a:latin typeface="Homemade Apple"/>
                <a:ea typeface="Homemade Apple"/>
                <a:cs typeface="Homemade Apple"/>
                <a:sym typeface="Homemade Apple"/>
              </a:defRPr>
            </a:lvl1pPr>
            <a:lvl2pPr marL="914400" lvl="1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Char char="○"/>
              <a:defRPr>
                <a:latin typeface="Homemade Apple"/>
                <a:ea typeface="Homemade Apple"/>
                <a:cs typeface="Homemade Apple"/>
                <a:sym typeface="Homemade Apple"/>
              </a:defRPr>
            </a:lvl2pPr>
            <a:lvl3pPr marL="1371600" lvl="2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Char char="■"/>
              <a:defRPr>
                <a:latin typeface="Homemade Apple"/>
                <a:ea typeface="Homemade Apple"/>
                <a:cs typeface="Homemade Apple"/>
                <a:sym typeface="Homemade Apple"/>
              </a:defRPr>
            </a:lvl3pPr>
            <a:lvl4pPr marL="1828800" lvl="3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Char char="●"/>
              <a:defRPr sz="2400">
                <a:latin typeface="Homemade Apple"/>
                <a:ea typeface="Homemade Apple"/>
                <a:cs typeface="Homemade Apple"/>
                <a:sym typeface="Homemade Apple"/>
              </a:defRPr>
            </a:lvl4pPr>
            <a:lvl5pPr marL="2286000" lvl="4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Char char="○"/>
              <a:defRPr sz="2400">
                <a:latin typeface="Homemade Apple"/>
                <a:ea typeface="Homemade Apple"/>
                <a:cs typeface="Homemade Apple"/>
                <a:sym typeface="Homemade Apple"/>
              </a:defRPr>
            </a:lvl5pPr>
            <a:lvl6pPr marL="2743200" lvl="5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Char char="■"/>
              <a:defRPr sz="2400">
                <a:latin typeface="Homemade Apple"/>
                <a:ea typeface="Homemade Apple"/>
                <a:cs typeface="Homemade Apple"/>
                <a:sym typeface="Homemade Apple"/>
              </a:defRPr>
            </a:lvl6pPr>
            <a:lvl7pPr marL="3200400" lvl="6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Char char="●"/>
              <a:defRPr sz="2400">
                <a:latin typeface="Homemade Apple"/>
                <a:ea typeface="Homemade Apple"/>
                <a:cs typeface="Homemade Apple"/>
                <a:sym typeface="Homemade Apple"/>
              </a:defRPr>
            </a:lvl7pPr>
            <a:lvl8pPr marL="3657600" lvl="7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Char char="○"/>
              <a:defRPr sz="2400">
                <a:latin typeface="Homemade Apple"/>
                <a:ea typeface="Homemade Apple"/>
                <a:cs typeface="Homemade Apple"/>
                <a:sym typeface="Homemade Apple"/>
              </a:defRPr>
            </a:lvl8pPr>
            <a:lvl9pPr marL="4114800" lvl="8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Homemade Apple"/>
              <a:buChar char="■"/>
              <a:defRPr sz="2400">
                <a:latin typeface="Homemade Apple"/>
                <a:ea typeface="Homemade Apple"/>
                <a:cs typeface="Homemade Apple"/>
                <a:sym typeface="Homemade Apple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1pPr>
            <a:lvl2pPr lvl="1"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2pPr>
            <a:lvl3pPr lvl="2"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3pPr>
            <a:lvl4pPr lvl="3"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4pPr>
            <a:lvl5pPr lvl="4"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5pPr>
            <a:lvl6pPr lvl="5"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6pPr>
            <a:lvl7pPr lvl="6"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7pPr>
            <a:lvl8pPr lvl="7"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8pPr>
            <a:lvl9pPr lvl="8">
              <a:buNone/>
              <a:defRPr>
                <a:latin typeface="Homemade Apple"/>
                <a:ea typeface="Homemade Apple"/>
                <a:cs typeface="Homemade Apple"/>
                <a:sym typeface="Homemade Appl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82850" y="205988"/>
            <a:ext cx="7578300" cy="11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1146000" y="1364719"/>
            <a:ext cx="6852000" cy="32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✘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782850" y="205988"/>
            <a:ext cx="7578300" cy="11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1050525" y="1364748"/>
            <a:ext cx="3418500" cy="29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4674978" y="1364748"/>
            <a:ext cx="3418500" cy="29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82850" y="205988"/>
            <a:ext cx="7578300" cy="11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06500" y="1364749"/>
            <a:ext cx="2491800" cy="30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2"/>
          </p:nvPr>
        </p:nvSpPr>
        <p:spPr>
          <a:xfrm>
            <a:off x="3326101" y="1364749"/>
            <a:ext cx="2491800" cy="30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3"/>
          </p:nvPr>
        </p:nvSpPr>
        <p:spPr>
          <a:xfrm>
            <a:off x="5945701" y="1364749"/>
            <a:ext cx="2491800" cy="30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782850" y="205988"/>
            <a:ext cx="7578300" cy="11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25" y="0"/>
            <a:ext cx="9144000" cy="5154900"/>
          </a:xfrm>
          <a:prstGeom prst="rect">
            <a:avLst/>
          </a:prstGeom>
          <a:solidFill>
            <a:srgbClr val="021526">
              <a:alpha val="37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95250" y="187775"/>
            <a:ext cx="8753400" cy="47679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782850" y="205988"/>
            <a:ext cx="75783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omemade Apple"/>
              <a:buNone/>
              <a:defRPr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omemade Apple"/>
              <a:buNone/>
              <a:defRPr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omemade Apple"/>
              <a:buNone/>
              <a:defRPr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omemade Apple"/>
              <a:buNone/>
              <a:defRPr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omemade Apple"/>
              <a:buNone/>
              <a:defRPr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omemade Apple"/>
              <a:buNone/>
              <a:defRPr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omemade Apple"/>
              <a:buNone/>
              <a:defRPr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omemade Apple"/>
              <a:buNone/>
              <a:defRPr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omemade Apple"/>
              <a:buNone/>
              <a:defRPr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782850" y="1364719"/>
            <a:ext cx="7578300" cy="32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Char char="✘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Char char="○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Char char="■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Char char="●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Char char="○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Char char="■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Char char="●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Char char="○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Char char="■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-125" y="4929188"/>
            <a:ext cx="91440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100"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1pPr>
            <a:lvl2pPr lvl="1" algn="ctr">
              <a:buNone/>
              <a:defRPr sz="1100"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2pPr>
            <a:lvl3pPr lvl="2" algn="ctr">
              <a:buNone/>
              <a:defRPr sz="1100"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3pPr>
            <a:lvl4pPr lvl="3" algn="ctr">
              <a:buNone/>
              <a:defRPr sz="1100"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4pPr>
            <a:lvl5pPr lvl="4" algn="ctr">
              <a:buNone/>
              <a:defRPr sz="1100"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5pPr>
            <a:lvl6pPr lvl="5" algn="ctr">
              <a:buNone/>
              <a:defRPr sz="1100"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6pPr>
            <a:lvl7pPr lvl="6" algn="ctr">
              <a:buNone/>
              <a:defRPr sz="1100"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7pPr>
            <a:lvl8pPr lvl="7" algn="ctr">
              <a:buNone/>
              <a:defRPr sz="1100"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8pPr>
            <a:lvl9pPr lvl="8" algn="ctr">
              <a:buNone/>
              <a:defRPr sz="1100">
                <a:solidFill>
                  <a:schemeClr val="lt1"/>
                </a:solidFill>
                <a:latin typeface="Homemade Apple"/>
                <a:ea typeface="Homemade Apple"/>
                <a:cs typeface="Homemade Apple"/>
                <a:sym typeface="Homemade Appl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D5951380-B68C-4B79-9B29-E123996F74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254" y="958927"/>
            <a:ext cx="8252652" cy="3225646"/>
          </a:xfrm>
        </p:spPr>
        <p:txBody>
          <a:bodyPr/>
          <a:lstStyle/>
          <a:p>
            <a:r>
              <a:rPr lang="en-US" sz="2400" dirty="0" err="1"/>
              <a:t>Kelompok</a:t>
            </a:r>
            <a:r>
              <a:rPr lang="en-US" sz="2400" dirty="0"/>
              <a:t> 12 </a:t>
            </a:r>
            <a:br>
              <a:rPr lang="en-US" sz="2400" dirty="0"/>
            </a:br>
            <a:r>
              <a:rPr lang="en-US" sz="2400" dirty="0"/>
              <a:t>1. Loise </a:t>
            </a:r>
            <a:r>
              <a:rPr lang="en-US" sz="2400" dirty="0" err="1"/>
              <a:t>Lumbanraja</a:t>
            </a:r>
            <a:r>
              <a:rPr lang="en-US" sz="2400" dirty="0"/>
              <a:t> (11319022)</a:t>
            </a:r>
            <a:br>
              <a:rPr lang="en-US" sz="2400" dirty="0"/>
            </a:br>
            <a:r>
              <a:rPr lang="en-US" sz="2400" dirty="0"/>
              <a:t>2. Yohana </a:t>
            </a:r>
            <a:r>
              <a:rPr lang="en-US" sz="2400" dirty="0" err="1"/>
              <a:t>Simanungkalit</a:t>
            </a:r>
            <a:r>
              <a:rPr lang="en-US" sz="2400" dirty="0"/>
              <a:t> (11319047)</a:t>
            </a:r>
            <a:br>
              <a:rPr lang="en-US" sz="2400" dirty="0"/>
            </a:br>
            <a:r>
              <a:rPr lang="en-US" sz="2400" dirty="0"/>
              <a:t>3. Dian </a:t>
            </a:r>
            <a:r>
              <a:rPr lang="en-US" sz="2400" dirty="0" err="1"/>
              <a:t>Sitanggang</a:t>
            </a:r>
            <a:r>
              <a:rPr lang="en-US" sz="2400" dirty="0"/>
              <a:t> (11319053)</a:t>
            </a:r>
            <a:br>
              <a:rPr lang="en-US" sz="2400" dirty="0"/>
            </a:br>
            <a:r>
              <a:rPr lang="en-US" sz="2400" dirty="0"/>
              <a:t>4. </a:t>
            </a:r>
            <a:r>
              <a:rPr lang="en-US" sz="2400" dirty="0" err="1"/>
              <a:t>Cyntia</a:t>
            </a:r>
            <a:r>
              <a:rPr lang="en-US" sz="2400" dirty="0"/>
              <a:t> </a:t>
            </a:r>
            <a:r>
              <a:rPr lang="en-US" sz="2400" dirty="0" err="1"/>
              <a:t>Panggabean</a:t>
            </a:r>
            <a:r>
              <a:rPr lang="en-US" sz="2400" dirty="0"/>
              <a:t> (11319055)</a:t>
            </a:r>
            <a:br>
              <a:rPr lang="en-US" sz="2400" dirty="0"/>
            </a:br>
            <a:r>
              <a:rPr lang="en-US" sz="2400" dirty="0"/>
              <a:t>5. </a:t>
            </a:r>
            <a:r>
              <a:rPr lang="en-US" sz="2400" dirty="0" err="1"/>
              <a:t>Sofhia</a:t>
            </a:r>
            <a:r>
              <a:rPr lang="en-US" sz="2400" dirty="0"/>
              <a:t> </a:t>
            </a:r>
            <a:r>
              <a:rPr lang="en-US" sz="2400" dirty="0" err="1"/>
              <a:t>Tambun</a:t>
            </a:r>
            <a:r>
              <a:rPr lang="en-US" sz="2400" dirty="0"/>
              <a:t> (11319057)</a:t>
            </a:r>
            <a:endParaRPr lang="en-ID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1C1F1D9-C65F-4BDC-BB9B-77F4C93E8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340" y="199784"/>
            <a:ext cx="2767404" cy="47717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052CBF5-9ACE-4C70-B5B1-A72189D83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4350" y="199784"/>
            <a:ext cx="2767405" cy="47439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8238618-BECE-44A6-AF64-6739EBE16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5361" y="181854"/>
            <a:ext cx="2935299" cy="47717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418"/>
            <a:ext cx="9143999" cy="5198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291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8F0E7F70-860C-4CC3-8C00-16FB7CD5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585" y="363997"/>
            <a:ext cx="2751558" cy="425052"/>
          </a:xfrm>
        </p:spPr>
        <p:txBody>
          <a:bodyPr/>
          <a:lstStyle/>
          <a:p>
            <a:pPr algn="l"/>
            <a:r>
              <a:rPr lang="en-US" sz="1800" b="1" dirty="0">
                <a:solidFill>
                  <a:schemeClr val="bg1"/>
                </a:solidFill>
              </a:rPr>
              <a:t>4. </a:t>
            </a:r>
            <a:r>
              <a:rPr lang="en-US" sz="1800" b="1" dirty="0" err="1">
                <a:solidFill>
                  <a:schemeClr val="bg1"/>
                </a:solidFill>
              </a:rPr>
              <a:t>Halaman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Pengumuman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endParaRPr lang="en-ID" sz="1800" b="1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1CE9BEDF-FCA6-4D2E-A0F7-88A0C7E37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1419" y="260854"/>
            <a:ext cx="2735545" cy="46489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18909B6-3A15-41EF-BD09-B39B90F4C0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2038" y="247285"/>
            <a:ext cx="2735546" cy="46489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CFC1CBC-A88B-45E4-A384-6404A8E69BAB}"/>
              </a:ext>
            </a:extLst>
          </p:cNvPr>
          <p:cNvSpPr txBox="1"/>
          <p:nvPr/>
        </p:nvSpPr>
        <p:spPr>
          <a:xfrm>
            <a:off x="333829" y="1037771"/>
            <a:ext cx="26053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Pada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pengumuman</a:t>
            </a:r>
            <a:r>
              <a:rPr lang="en-US" dirty="0"/>
              <a:t> </a:t>
            </a:r>
            <a:r>
              <a:rPr lang="en-US" dirty="0" err="1"/>
              <a:t>css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pengumuman.css. </a:t>
            </a:r>
            <a:r>
              <a:rPr lang="en-US" dirty="0" err="1"/>
              <a:t>Dimana</a:t>
            </a:r>
            <a:r>
              <a:rPr lang="en-US" dirty="0"/>
              <a:t> </a:t>
            </a:r>
            <a:r>
              <a:rPr lang="en-US" dirty="0" err="1"/>
              <a:t>css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memperindah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pada 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pengumuman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pada body, header, footer . Dan </a:t>
            </a: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kodingan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pengumuman.css</a:t>
            </a:r>
            <a:endParaRPr lang="en-ID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06345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67907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639D5963-4A6C-4411-B29C-70BF0844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68" y="222837"/>
            <a:ext cx="2183187" cy="422622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</a:rPr>
              <a:t>5</a:t>
            </a:r>
            <a:r>
              <a:rPr lang="en-US" sz="1800" b="1" dirty="0">
                <a:solidFill>
                  <a:schemeClr val="bg1"/>
                </a:solidFill>
              </a:rPr>
              <a:t>. </a:t>
            </a:r>
            <a:r>
              <a:rPr lang="en-US" sz="1800" b="1" dirty="0" err="1">
                <a:solidFill>
                  <a:schemeClr val="bg1"/>
                </a:solidFill>
              </a:rPr>
              <a:t>Halaman</a:t>
            </a:r>
            <a:r>
              <a:rPr lang="en-US" sz="1800" b="1" dirty="0">
                <a:solidFill>
                  <a:schemeClr val="bg1"/>
                </a:solidFill>
              </a:rPr>
              <a:t> About</a:t>
            </a:r>
            <a:endParaRPr lang="en-ID" sz="1800" b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CC7E61B-7981-482C-A9EB-3B4F4B24B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266" y="212751"/>
            <a:ext cx="2183187" cy="47179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383256B-ABD1-4D26-AF59-D785C3950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5014" y="222837"/>
            <a:ext cx="2036723" cy="47179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DB57233-FB51-4A06-9207-0E93D09A11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5298" y="212751"/>
            <a:ext cx="2344285" cy="47280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4A43E90-8638-4E51-B0EF-079DF0CA46AC}"/>
              </a:ext>
            </a:extLst>
          </p:cNvPr>
          <p:cNvSpPr txBox="1"/>
          <p:nvPr/>
        </p:nvSpPr>
        <p:spPr>
          <a:xfrm>
            <a:off x="362857" y="645459"/>
            <a:ext cx="187184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Pada </a:t>
            </a:r>
            <a:r>
              <a:rPr lang="en-US" dirty="0" err="1">
                <a:solidFill>
                  <a:schemeClr val="bg1"/>
                </a:solidFill>
              </a:rPr>
              <a:t>bagian</a:t>
            </a:r>
            <a:r>
              <a:rPr lang="en-US" dirty="0">
                <a:solidFill>
                  <a:schemeClr val="bg1"/>
                </a:solidFill>
              </a:rPr>
              <a:t> about 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about.css. </a:t>
            </a:r>
            <a:r>
              <a:rPr lang="en-US" dirty="0" err="1">
                <a:solidFill>
                  <a:schemeClr val="bg1"/>
                </a:solidFill>
              </a:rPr>
              <a:t>Dimana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berfungsi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memperindah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tampilan</a:t>
            </a:r>
            <a:r>
              <a:rPr lang="en-US" dirty="0">
                <a:solidFill>
                  <a:schemeClr val="bg1"/>
                </a:solidFill>
              </a:rPr>
              <a:t> pada </a:t>
            </a:r>
            <a:r>
              <a:rPr lang="en-US" dirty="0" err="1">
                <a:solidFill>
                  <a:schemeClr val="bg1"/>
                </a:solidFill>
              </a:rPr>
              <a:t>body,header,footer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Kodingan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dapat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dilihat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seperti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gambar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disamping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lang="en-ID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74875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CD2793E9-3F11-4C56-83AC-9314BAED5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101"/>
            <a:ext cx="2688784" cy="368834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/>
              <a:t>6. </a:t>
            </a:r>
            <a:r>
              <a:rPr lang="en-US" sz="1800" b="1" dirty="0" err="1"/>
              <a:t>Halaman</a:t>
            </a:r>
            <a:r>
              <a:rPr lang="en-US" sz="1800" b="1" dirty="0"/>
              <a:t> Contact Us</a:t>
            </a:r>
            <a:endParaRPr lang="en-ID" sz="18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75154F5-561F-4B2E-B9E8-73F2601F6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8784" y="202665"/>
            <a:ext cx="2059114" cy="47487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26E5C4F-F9F5-460A-A3BE-6606140B91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7898" y="202665"/>
            <a:ext cx="2267421" cy="47381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FE7D12AE-9193-4CAB-A840-B4CE75BAB3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5319" y="181537"/>
            <a:ext cx="2014889" cy="47592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532D578-87F5-4CA0-A6B6-40D1F15AA4F0}"/>
              </a:ext>
            </a:extLst>
          </p:cNvPr>
          <p:cNvSpPr txBox="1"/>
          <p:nvPr/>
        </p:nvSpPr>
        <p:spPr>
          <a:xfrm>
            <a:off x="268514" y="798286"/>
            <a:ext cx="2167736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Pada </a:t>
            </a:r>
            <a:r>
              <a:rPr lang="en-US" dirty="0" err="1">
                <a:solidFill>
                  <a:schemeClr val="bg1"/>
                </a:solidFill>
              </a:rPr>
              <a:t>halaman</a:t>
            </a:r>
            <a:r>
              <a:rPr lang="en-US" dirty="0">
                <a:solidFill>
                  <a:schemeClr val="bg1"/>
                </a:solidFill>
              </a:rPr>
              <a:t> Contact Us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yaitu</a:t>
            </a:r>
            <a:r>
              <a:rPr lang="en-US" dirty="0">
                <a:solidFill>
                  <a:schemeClr val="bg1"/>
                </a:solidFill>
              </a:rPr>
              <a:t> conus.css. </a:t>
            </a:r>
            <a:r>
              <a:rPr lang="en-US" dirty="0" err="1">
                <a:solidFill>
                  <a:schemeClr val="bg1"/>
                </a:solidFill>
              </a:rPr>
              <a:t>Dimana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memperindah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halaman</a:t>
            </a:r>
            <a:r>
              <a:rPr lang="en-US" dirty="0">
                <a:solidFill>
                  <a:schemeClr val="bg1"/>
                </a:solidFill>
              </a:rPr>
              <a:t> contact us pada body, header, footer. Dan conus.css </a:t>
            </a:r>
            <a:r>
              <a:rPr lang="en-US" dirty="0" err="1">
                <a:solidFill>
                  <a:schemeClr val="bg1"/>
                </a:solidFill>
              </a:rPr>
              <a:t>dapat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lihat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seperti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gambar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berikut</a:t>
            </a:r>
            <a:r>
              <a:rPr lang="en-US" dirty="0">
                <a:solidFill>
                  <a:schemeClr val="bg1"/>
                </a:solidFill>
              </a:rPr>
              <a:t>: </a:t>
            </a:r>
            <a:endParaRPr lang="en-ID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5084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1278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D541B5C7-85E4-4C7E-883D-119E813B6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3" y="161365"/>
            <a:ext cx="4959520" cy="815380"/>
          </a:xfrm>
        </p:spPr>
        <p:txBody>
          <a:bodyPr/>
          <a:lstStyle/>
          <a:p>
            <a:r>
              <a:rPr lang="en-US" sz="2800" dirty="0" err="1"/>
              <a:t>B.Implementasi</a:t>
            </a:r>
            <a:r>
              <a:rPr lang="en-US" sz="2800" dirty="0"/>
              <a:t> JavaScript</a:t>
            </a:r>
            <a:r>
              <a:rPr lang="en-US" dirty="0"/>
              <a:t/>
            </a:r>
            <a:br>
              <a:rPr lang="en-US" dirty="0"/>
            </a:br>
            <a:endParaRPr lang="en-ID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9F83FCB-3405-40A6-BD2A-E5DD3D6CD275}"/>
              </a:ext>
            </a:extLst>
          </p:cNvPr>
          <p:cNvSpPr txBox="1"/>
          <p:nvPr/>
        </p:nvSpPr>
        <p:spPr>
          <a:xfrm>
            <a:off x="188259" y="1396939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1.Login</a:t>
            </a:r>
            <a:endParaRPr lang="en-ID" sz="1800" b="1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E767E8D0-8AB6-4703-82C8-98D467531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4621" y="1274618"/>
            <a:ext cx="5591120" cy="37075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7DEAABA-A561-4F97-829C-AEB304B97402}"/>
              </a:ext>
            </a:extLst>
          </p:cNvPr>
          <p:cNvSpPr txBox="1"/>
          <p:nvPr/>
        </p:nvSpPr>
        <p:spPr>
          <a:xfrm>
            <a:off x="188259" y="905286"/>
            <a:ext cx="4616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Implementasi</a:t>
            </a:r>
            <a:r>
              <a:rPr lang="en-US" sz="1800" dirty="0">
                <a:solidFill>
                  <a:schemeClr val="bg1"/>
                </a:solidFill>
              </a:rPr>
              <a:t> JavaScript </a:t>
            </a:r>
            <a:r>
              <a:rPr lang="en-US" sz="1800" dirty="0" err="1">
                <a:solidFill>
                  <a:schemeClr val="bg1"/>
                </a:solidFill>
              </a:rPr>
              <a:t>ada</a:t>
            </a:r>
            <a:r>
              <a:rPr lang="en-US" sz="1800" dirty="0">
                <a:solidFill>
                  <a:schemeClr val="bg1"/>
                </a:solidFill>
              </a:rPr>
              <a:t> pada </a:t>
            </a:r>
            <a:r>
              <a:rPr lang="en-US" sz="1800" dirty="0" err="1">
                <a:solidFill>
                  <a:schemeClr val="bg1"/>
                </a:solidFill>
              </a:rPr>
              <a:t>bagian</a:t>
            </a:r>
            <a:r>
              <a:rPr lang="en-US" sz="1800" dirty="0">
                <a:solidFill>
                  <a:schemeClr val="bg1"/>
                </a:solidFill>
              </a:rPr>
              <a:t>:</a:t>
            </a:r>
            <a:endParaRPr lang="en-ID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5223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10747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EFE5BDA-9A58-4156-8899-25630242DF73}"/>
              </a:ext>
            </a:extLst>
          </p:cNvPr>
          <p:cNvSpPr/>
          <p:nvPr/>
        </p:nvSpPr>
        <p:spPr>
          <a:xfrm>
            <a:off x="103734" y="1594695"/>
            <a:ext cx="8936531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ASRAMA </a:t>
            </a:r>
            <a:b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INSTITUT TEKNOLOGI DEL </a:t>
            </a:r>
            <a:endParaRPr lang="en-ID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Google Shape;349;p36">
            <a:extLst>
              <a:ext uri="{FF2B5EF4-FFF2-40B4-BE49-F238E27FC236}">
                <a16:creationId xmlns:a16="http://schemas.microsoft.com/office/drawing/2014/main" xmlns="" id="{E52AF24B-3A14-4051-9759-2DB335074B96}"/>
              </a:ext>
            </a:extLst>
          </p:cNvPr>
          <p:cNvSpPr/>
          <p:nvPr/>
        </p:nvSpPr>
        <p:spPr>
          <a:xfrm>
            <a:off x="1640115" y="1451429"/>
            <a:ext cx="1378856" cy="849176"/>
          </a:xfrm>
          <a:custGeom>
            <a:avLst/>
            <a:gdLst/>
            <a:ahLst/>
            <a:cxnLst/>
            <a:rect l="l" t="t" r="r" b="b"/>
            <a:pathLst>
              <a:path w="19735" h="11437" extrusionOk="0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0C0EAAFA-A707-45D9-8DC2-571E2024B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82" y="110836"/>
            <a:ext cx="9047018" cy="738985"/>
          </a:xfrm>
        </p:spPr>
        <p:txBody>
          <a:bodyPr/>
          <a:lstStyle/>
          <a:p>
            <a:r>
              <a:rPr lang="en-US" sz="3200" dirty="0"/>
              <a:t>C. </a:t>
            </a:r>
            <a:r>
              <a:rPr lang="en-US" sz="3200" dirty="0" err="1"/>
              <a:t>Implementasi</a:t>
            </a:r>
            <a:r>
              <a:rPr lang="en-US" sz="3200" dirty="0"/>
              <a:t> </a:t>
            </a:r>
            <a:r>
              <a:rPr lang="en-US" sz="3200" dirty="0" smtClean="0"/>
              <a:t>Framework JS</a:t>
            </a:r>
            <a:endParaRPr lang="en-ID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CCF3E4A-A7ED-41A6-907C-BD2799C8F6F7}"/>
              </a:ext>
            </a:extLst>
          </p:cNvPr>
          <p:cNvSpPr txBox="1"/>
          <p:nvPr/>
        </p:nvSpPr>
        <p:spPr>
          <a:xfrm>
            <a:off x="205780" y="778081"/>
            <a:ext cx="5581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Implementasi</a:t>
            </a:r>
            <a:r>
              <a:rPr lang="en-US" sz="1800" dirty="0">
                <a:solidFill>
                  <a:schemeClr val="bg1"/>
                </a:solidFill>
              </a:rPr>
              <a:t> Framework JS </a:t>
            </a:r>
            <a:r>
              <a:rPr lang="en-US" sz="1800" dirty="0" err="1">
                <a:solidFill>
                  <a:schemeClr val="bg1"/>
                </a:solidFill>
              </a:rPr>
              <a:t>ada</a:t>
            </a:r>
            <a:r>
              <a:rPr lang="en-US" sz="1800" dirty="0">
                <a:solidFill>
                  <a:schemeClr val="bg1"/>
                </a:solidFill>
              </a:rPr>
              <a:t> pada </a:t>
            </a:r>
            <a:r>
              <a:rPr lang="en-US" sz="1800" dirty="0" err="1">
                <a:solidFill>
                  <a:schemeClr val="bg1"/>
                </a:solidFill>
              </a:rPr>
              <a:t>bagian</a:t>
            </a:r>
            <a:r>
              <a:rPr lang="en-US" sz="1800" dirty="0">
                <a:solidFill>
                  <a:schemeClr val="bg1"/>
                </a:solidFill>
              </a:rPr>
              <a:t>:</a:t>
            </a:r>
            <a:endParaRPr lang="en-ID" sz="1800" dirty="0">
              <a:solidFill>
                <a:schemeClr val="bg1"/>
              </a:solidFill>
            </a:endParaRPr>
          </a:p>
          <a:p>
            <a:endParaRPr lang="en-I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BC7377C-C3E1-4B11-AB23-713866CD91A3}"/>
              </a:ext>
            </a:extLst>
          </p:cNvPr>
          <p:cNvSpPr txBox="1"/>
          <p:nvPr/>
        </p:nvSpPr>
        <p:spPr>
          <a:xfrm>
            <a:off x="143435" y="1254432"/>
            <a:ext cx="1783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1.Home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EE9217D0-C9E0-432B-B7EA-F3E09565C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1254432"/>
            <a:ext cx="6241474" cy="367424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4425" y="1554163"/>
            <a:ext cx="4375150" cy="203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5103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xmlns="" id="{CD8F3F7C-F9A8-4138-B7A7-C89BA37FC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64" y="235017"/>
            <a:ext cx="3600465" cy="599555"/>
          </a:xfrm>
        </p:spPr>
        <p:txBody>
          <a:bodyPr/>
          <a:lstStyle/>
          <a:p>
            <a:pPr lvl="0"/>
            <a:r>
              <a:rPr lang="en-US" sz="3200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A.Bussiness</a:t>
            </a:r>
            <a:r>
              <a:rPr lang="en-US" sz="32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Process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F31817B-BD44-4FF6-AE43-0CDAED084AB8}"/>
              </a:ext>
            </a:extLst>
          </p:cNvPr>
          <p:cNvSpPr txBox="1"/>
          <p:nvPr/>
        </p:nvSpPr>
        <p:spPr>
          <a:xfrm>
            <a:off x="238564" y="921657"/>
            <a:ext cx="3701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</a:t>
            </a:r>
            <a:r>
              <a:rPr lang="en-US" dirty="0" err="1">
                <a:solidFill>
                  <a:schemeClr val="bg1"/>
                </a:solidFill>
              </a:rPr>
              <a:t>Bussiness</a:t>
            </a:r>
            <a:r>
              <a:rPr lang="en-US" dirty="0">
                <a:solidFill>
                  <a:schemeClr val="bg1"/>
                </a:solidFill>
              </a:rPr>
              <a:t> Process </a:t>
            </a:r>
            <a:r>
              <a:rPr lang="en-US" dirty="0" err="1">
                <a:solidFill>
                  <a:schemeClr val="bg1"/>
                </a:solidFill>
              </a:rPr>
              <a:t>mencari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informasi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DC540550-4EDC-4C99-B220-1C29DE4DC22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314" y="1316519"/>
            <a:ext cx="8519886" cy="3591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76F44F57-22D3-4E45-A09E-29E19CF78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07" y="242274"/>
            <a:ext cx="4195550" cy="345555"/>
          </a:xfrm>
        </p:spPr>
        <p:txBody>
          <a:bodyPr/>
          <a:lstStyle/>
          <a:p>
            <a:r>
              <a:rPr lang="en-US" sz="1600" b="1" dirty="0">
                <a:solidFill>
                  <a:schemeClr val="bg1"/>
                </a:solidFill>
              </a:rPr>
              <a:t>2. </a:t>
            </a:r>
            <a:r>
              <a:rPr lang="en-US" sz="1600" b="1" dirty="0" err="1">
                <a:solidFill>
                  <a:schemeClr val="bg1"/>
                </a:solidFill>
              </a:rPr>
              <a:t>Bussines</a:t>
            </a:r>
            <a:r>
              <a:rPr lang="en-US" sz="1600" b="1" dirty="0">
                <a:solidFill>
                  <a:schemeClr val="bg1"/>
                </a:solidFill>
              </a:rPr>
              <a:t> Process </a:t>
            </a:r>
            <a:r>
              <a:rPr lang="en-US" sz="1600" b="1" dirty="0" err="1">
                <a:solidFill>
                  <a:schemeClr val="bg1"/>
                </a:solidFill>
              </a:rPr>
              <a:t>Melihat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Pengumuman</a:t>
            </a:r>
            <a:endParaRPr lang="en-ID" sz="1600" b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59490CD-8BFE-4B0E-9388-6F7CD72C1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636" y="761451"/>
            <a:ext cx="8498114" cy="384683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>
            <a:spLocks noGrp="1"/>
          </p:cNvSpPr>
          <p:nvPr>
            <p:ph type="ctrTitle" idx="4294967295"/>
          </p:nvPr>
        </p:nvSpPr>
        <p:spPr>
          <a:xfrm>
            <a:off x="297542" y="2571750"/>
            <a:ext cx="8062686" cy="849086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Thank You</a:t>
            </a:r>
            <a:endParaRPr sz="7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9" name="Google Shape;249;p33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D1D0CC5-D3CA-44C7-89C3-81352FA31460}"/>
              </a:ext>
            </a:extLst>
          </p:cNvPr>
          <p:cNvSpPr/>
          <p:nvPr/>
        </p:nvSpPr>
        <p:spPr>
          <a:xfrm>
            <a:off x="297542" y="3443125"/>
            <a:ext cx="8062686" cy="214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514B9FA-F01A-402B-8874-5A4571B35082}"/>
              </a:ext>
            </a:extLst>
          </p:cNvPr>
          <p:cNvSpPr/>
          <p:nvPr/>
        </p:nvSpPr>
        <p:spPr>
          <a:xfrm>
            <a:off x="297542" y="3680901"/>
            <a:ext cx="8062686" cy="356093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Google Shape;298;p36">
            <a:extLst>
              <a:ext uri="{FF2B5EF4-FFF2-40B4-BE49-F238E27FC236}">
                <a16:creationId xmlns:a16="http://schemas.microsoft.com/office/drawing/2014/main" xmlns="" id="{BBB4ED2D-5632-4252-89EB-71912A4D2C94}"/>
              </a:ext>
            </a:extLst>
          </p:cNvPr>
          <p:cNvSpPr/>
          <p:nvPr/>
        </p:nvSpPr>
        <p:spPr>
          <a:xfrm>
            <a:off x="2772230" y="2653600"/>
            <a:ext cx="747484" cy="685386"/>
          </a:xfrm>
          <a:custGeom>
            <a:avLst/>
            <a:gdLst/>
            <a:ahLst/>
            <a:cxnLst/>
            <a:rect l="l" t="t" r="r" b="b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rgbClr val="FFFFFF"/>
          </a:solidFill>
          <a:ln>
            <a:solidFill>
              <a:srgbClr val="FFFF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sp>
        <p:nvSpPr>
          <p:cNvPr id="10" name="Google Shape;309;p36">
            <a:extLst>
              <a:ext uri="{FF2B5EF4-FFF2-40B4-BE49-F238E27FC236}">
                <a16:creationId xmlns:a16="http://schemas.microsoft.com/office/drawing/2014/main" xmlns="" id="{1F1CC6D2-54E4-4952-A402-D679155D8422}"/>
              </a:ext>
            </a:extLst>
          </p:cNvPr>
          <p:cNvSpPr/>
          <p:nvPr/>
        </p:nvSpPr>
        <p:spPr>
          <a:xfrm>
            <a:off x="7721602" y="3612060"/>
            <a:ext cx="827313" cy="911726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 idx="4294967295"/>
          </p:nvPr>
        </p:nvSpPr>
        <p:spPr>
          <a:xfrm>
            <a:off x="685675" y="144861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 err="1"/>
              <a:t>Implementasi</a:t>
            </a:r>
            <a:r>
              <a:rPr lang="en-US" sz="3200" dirty="0"/>
              <a:t> </a:t>
            </a:r>
            <a:r>
              <a:rPr lang="en-US" sz="3200" dirty="0" err="1"/>
              <a:t>Fungsi</a:t>
            </a:r>
            <a:r>
              <a:rPr lang="en-US" sz="3200" dirty="0"/>
              <a:t/>
            </a:r>
            <a:br>
              <a:rPr lang="en-US" sz="3200" dirty="0"/>
            </a:br>
            <a:endParaRPr sz="3000" dirty="0"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4294967295"/>
          </p:nvPr>
        </p:nvSpPr>
        <p:spPr>
          <a:xfrm>
            <a:off x="2397418" y="1444598"/>
            <a:ext cx="4349163" cy="25434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indent="-457200">
              <a:buAutoNum type="alphaUcPeriod"/>
            </a:pPr>
            <a:r>
              <a:rPr lang="en-US" dirty="0" err="1"/>
              <a:t>Implementasi</a:t>
            </a:r>
            <a:r>
              <a:rPr lang="en-US" dirty="0"/>
              <a:t> CSS</a:t>
            </a:r>
          </a:p>
          <a:p>
            <a:pPr lvl="0" indent="-457200">
              <a:buAutoNum type="alphaUcPeriod"/>
            </a:pPr>
            <a:r>
              <a:rPr lang="en-US" dirty="0" err="1"/>
              <a:t>Implementasi</a:t>
            </a:r>
            <a:r>
              <a:rPr lang="en-US" dirty="0"/>
              <a:t> JavaScript</a:t>
            </a:r>
          </a:p>
          <a:p>
            <a:pPr lvl="0" indent="-457200">
              <a:buAutoNum type="alphaUcPeriod"/>
            </a:pPr>
            <a:r>
              <a:rPr lang="en-US" dirty="0" err="1"/>
              <a:t>Implementasi</a:t>
            </a:r>
            <a:r>
              <a:rPr lang="en-US" dirty="0"/>
              <a:t> Framework JS</a:t>
            </a:r>
          </a:p>
          <a:p>
            <a:pPr lvl="0" indent="-457200">
              <a:buAutoNum type="alphaUcPeriod"/>
            </a:pPr>
            <a:r>
              <a:rPr lang="en-US" dirty="0" err="1"/>
              <a:t>Bussiness</a:t>
            </a:r>
            <a:r>
              <a:rPr lang="en-US" dirty="0"/>
              <a:t> Process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-125" y="4903155"/>
            <a:ext cx="9144000" cy="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" name="Google Shape;288;p36">
            <a:extLst>
              <a:ext uri="{FF2B5EF4-FFF2-40B4-BE49-F238E27FC236}">
                <a16:creationId xmlns:a16="http://schemas.microsoft.com/office/drawing/2014/main" xmlns="" id="{732C2FAB-DC11-4E24-820D-0D740B9CFC00}"/>
              </a:ext>
            </a:extLst>
          </p:cNvPr>
          <p:cNvSpPr/>
          <p:nvPr/>
        </p:nvSpPr>
        <p:spPr>
          <a:xfrm rot="19160634">
            <a:off x="7851329" y="4003174"/>
            <a:ext cx="785571" cy="758784"/>
          </a:xfrm>
          <a:custGeom>
            <a:avLst/>
            <a:gdLst/>
            <a:ahLst/>
            <a:cxnLst/>
            <a:rect l="l" t="t" r="r" b="b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bg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3EE23EE1-5D87-4800-A6DC-79E0AFB68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260" y="206509"/>
            <a:ext cx="4172430" cy="499461"/>
          </a:xfrm>
        </p:spPr>
        <p:txBody>
          <a:bodyPr/>
          <a:lstStyle/>
          <a:p>
            <a:r>
              <a:rPr lang="en-US" dirty="0"/>
              <a:t>A. </a:t>
            </a:r>
            <a:r>
              <a:rPr lang="en-US" dirty="0" err="1"/>
              <a:t>Implementasi</a:t>
            </a:r>
            <a:r>
              <a:rPr lang="en-US" dirty="0"/>
              <a:t> CSS</a:t>
            </a:r>
            <a:endParaRPr lang="en-ID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xmlns="" id="{B547BAA9-3222-4383-B8E5-FCC2E486F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415" y="631370"/>
            <a:ext cx="4030275" cy="4324832"/>
          </a:xfrm>
        </p:spPr>
        <p:txBody>
          <a:bodyPr/>
          <a:lstStyle/>
          <a:p>
            <a:pPr algn="l"/>
            <a:r>
              <a:rPr lang="en-US" dirty="0" err="1"/>
              <a:t>Implementasi</a:t>
            </a:r>
            <a:r>
              <a:rPr lang="en-US" dirty="0"/>
              <a:t> CSS </a:t>
            </a:r>
            <a:r>
              <a:rPr lang="en-US" dirty="0" err="1"/>
              <a:t>ada</a:t>
            </a:r>
            <a:r>
              <a:rPr lang="en-US" dirty="0"/>
              <a:t> pada </a:t>
            </a:r>
            <a:r>
              <a:rPr lang="en-US" dirty="0" err="1"/>
              <a:t>bagian</a:t>
            </a:r>
            <a:r>
              <a:rPr lang="en-US" dirty="0"/>
              <a:t> :</a:t>
            </a:r>
          </a:p>
          <a:p>
            <a:pPr algn="l"/>
            <a:endParaRPr lang="en-US" dirty="0"/>
          </a:p>
          <a:p>
            <a:pPr algn="l">
              <a:buAutoNum type="arabicPeriod"/>
            </a:pPr>
            <a:r>
              <a:rPr lang="en-US" dirty="0" err="1"/>
              <a:t>Halaman</a:t>
            </a:r>
            <a:r>
              <a:rPr lang="en-US" dirty="0"/>
              <a:t> Login </a:t>
            </a:r>
          </a:p>
          <a:p>
            <a:pPr marL="76200" indent="0" algn="l"/>
            <a:r>
              <a:rPr lang="en-ID" dirty="0"/>
              <a:t>Login </a:t>
            </a:r>
            <a:r>
              <a:rPr lang="en-ID" dirty="0" err="1"/>
              <a:t>css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memperindah</a:t>
            </a:r>
            <a:r>
              <a:rPr lang="en-ID" dirty="0"/>
              <a:t> </a:t>
            </a:r>
            <a:r>
              <a:rPr lang="en-ID" dirty="0" err="1"/>
              <a:t>tampilan</a:t>
            </a:r>
            <a:r>
              <a:rPr lang="en-ID" dirty="0"/>
              <a:t> pada </a:t>
            </a:r>
            <a:r>
              <a:rPr lang="en-ID" dirty="0" err="1"/>
              <a:t>halaman</a:t>
            </a:r>
            <a:r>
              <a:rPr lang="en-ID" dirty="0"/>
              <a:t> login </a:t>
            </a:r>
            <a:r>
              <a:rPr lang="en-ID" dirty="0" err="1"/>
              <a:t>seperti</a:t>
            </a:r>
            <a:r>
              <a:rPr lang="en-ID" dirty="0"/>
              <a:t> pada body, </a:t>
            </a:r>
            <a:r>
              <a:rPr lang="en-ID" dirty="0" err="1"/>
              <a:t>fieldset</a:t>
            </a:r>
            <a:r>
              <a:rPr lang="en-ID" dirty="0"/>
              <a:t>, dan login, dan lain </a:t>
            </a:r>
            <a:r>
              <a:rPr lang="en-ID" dirty="0" err="1"/>
              <a:t>lain</a:t>
            </a:r>
            <a:r>
              <a:rPr lang="en-ID" dirty="0"/>
              <a:t>. Dan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lihat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gambar</a:t>
            </a:r>
            <a:r>
              <a:rPr lang="en-ID" dirty="0"/>
              <a:t> </a:t>
            </a:r>
            <a:r>
              <a:rPr lang="en-ID" dirty="0" err="1"/>
              <a:t>disamping</a:t>
            </a:r>
            <a:r>
              <a:rPr lang="en-ID"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F72B5BF-2A82-453A-8C37-532655557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314" y="206509"/>
            <a:ext cx="3193714" cy="47496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5726"/>
            <a:ext cx="9228155" cy="5135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1583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FCCAEA5-53EB-4EF6-92CA-DD823DB0B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3573" y="174171"/>
            <a:ext cx="2863735" cy="4594704"/>
          </a:xfrm>
        </p:spPr>
        <p:txBody>
          <a:bodyPr/>
          <a:lstStyle/>
          <a:p>
            <a:pPr marL="76200" indent="0" algn="l">
              <a:buNone/>
            </a:pPr>
            <a:r>
              <a:rPr lang="en-US" dirty="0"/>
              <a:t>2. </a:t>
            </a:r>
            <a:r>
              <a:rPr lang="en-US" b="1" dirty="0" err="1"/>
              <a:t>Halaman</a:t>
            </a:r>
            <a:r>
              <a:rPr lang="en-US" b="1" dirty="0"/>
              <a:t> Home</a:t>
            </a:r>
          </a:p>
          <a:p>
            <a:pPr marL="76200" indent="0" algn="l">
              <a:buNone/>
            </a:pPr>
            <a:r>
              <a:rPr lang="en-ID" sz="1800" dirty="0">
                <a:solidFill>
                  <a:schemeClr val="tx1"/>
                </a:solidFill>
              </a:rPr>
              <a:t>Pada </a:t>
            </a:r>
            <a:r>
              <a:rPr lang="en-ID" sz="1800" dirty="0" err="1">
                <a:solidFill>
                  <a:schemeClr val="tx1"/>
                </a:solidFill>
              </a:rPr>
              <a:t>bagian</a:t>
            </a:r>
            <a:r>
              <a:rPr lang="en-ID" sz="1800" dirty="0">
                <a:solidFill>
                  <a:schemeClr val="tx1"/>
                </a:solidFill>
              </a:rPr>
              <a:t> home </a:t>
            </a:r>
            <a:r>
              <a:rPr lang="en-ID" sz="1800" dirty="0" err="1">
                <a:solidFill>
                  <a:schemeClr val="tx1"/>
                </a:solidFill>
              </a:rPr>
              <a:t>digunakan</a:t>
            </a:r>
            <a:r>
              <a:rPr lang="en-ID" sz="1800" dirty="0">
                <a:solidFill>
                  <a:schemeClr val="tx1"/>
                </a:solidFill>
              </a:rPr>
              <a:t> dashboard.css </a:t>
            </a:r>
            <a:r>
              <a:rPr lang="en-ID" sz="1800" dirty="0" err="1">
                <a:solidFill>
                  <a:schemeClr val="tx1"/>
                </a:solidFill>
              </a:rPr>
              <a:t>dimana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css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ini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digunakan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untuk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memperindah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tampilan</a:t>
            </a:r>
            <a:r>
              <a:rPr lang="en-ID" sz="1800" dirty="0">
                <a:solidFill>
                  <a:schemeClr val="tx1"/>
                </a:solidFill>
              </a:rPr>
              <a:t> home </a:t>
            </a:r>
            <a:r>
              <a:rPr lang="en-ID" sz="1800" dirty="0" err="1">
                <a:solidFill>
                  <a:schemeClr val="tx1"/>
                </a:solidFill>
              </a:rPr>
              <a:t>yaitu</a:t>
            </a:r>
            <a:r>
              <a:rPr lang="en-ID" sz="1800" dirty="0">
                <a:solidFill>
                  <a:schemeClr val="tx1"/>
                </a:solidFill>
              </a:rPr>
              <a:t> pada body, caption, dan </a:t>
            </a:r>
            <a:r>
              <a:rPr lang="en-ID" sz="1800" dirty="0" err="1">
                <a:solidFill>
                  <a:schemeClr val="tx1"/>
                </a:solidFill>
              </a:rPr>
              <a:t>sebagainya</a:t>
            </a:r>
            <a:r>
              <a:rPr lang="en-ID" sz="1800" dirty="0">
                <a:solidFill>
                  <a:schemeClr val="tx1"/>
                </a:solidFill>
              </a:rPr>
              <a:t>. </a:t>
            </a:r>
            <a:r>
              <a:rPr lang="en-ID" sz="1800" dirty="0" err="1">
                <a:solidFill>
                  <a:schemeClr val="tx1"/>
                </a:solidFill>
              </a:rPr>
              <a:t>Dapat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dilihat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seperti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gambar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disamping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DDBA201-14DC-4B82-850C-011A0A91F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308" y="242047"/>
            <a:ext cx="3875163" cy="4659406"/>
          </a:xfrm>
          <a:prstGeom prst="rect">
            <a:avLst/>
          </a:prstGeom>
        </p:spPr>
      </p:pic>
      <p:sp>
        <p:nvSpPr>
          <p:cNvPr id="8" name="Google Shape;289;p36">
            <a:extLst>
              <a:ext uri="{FF2B5EF4-FFF2-40B4-BE49-F238E27FC236}">
                <a16:creationId xmlns:a16="http://schemas.microsoft.com/office/drawing/2014/main" xmlns="" id="{72C4AD05-E6CB-410D-B966-27BE3B304C8B}"/>
              </a:ext>
            </a:extLst>
          </p:cNvPr>
          <p:cNvSpPr/>
          <p:nvPr/>
        </p:nvSpPr>
        <p:spPr>
          <a:xfrm>
            <a:off x="7284252" y="374625"/>
            <a:ext cx="1606175" cy="1476151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FFFFF"/>
          </a:solidFill>
          <a:ln>
            <a:solidFill>
              <a:srgbClr val="FFFF00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DD955F2-4518-494E-A25E-80C563B0E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501" y="182015"/>
            <a:ext cx="3677250" cy="47794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1F3C43A-E38D-4EC7-81A5-D88110FB5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4832" y="182015"/>
            <a:ext cx="3618987" cy="47794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491"/>
            <a:ext cx="9271159" cy="4937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915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887E1DE-A8F3-4718-836D-E8D7E41565BA}"/>
              </a:ext>
            </a:extLst>
          </p:cNvPr>
          <p:cNvSpPr txBox="1"/>
          <p:nvPr/>
        </p:nvSpPr>
        <p:spPr>
          <a:xfrm>
            <a:off x="161363" y="238205"/>
            <a:ext cx="3010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3. </a:t>
            </a:r>
            <a:r>
              <a:rPr lang="en-US" sz="1800" b="1" dirty="0" err="1">
                <a:solidFill>
                  <a:schemeClr val="bg1"/>
                </a:solidFill>
              </a:rPr>
              <a:t>Halaman</a:t>
            </a:r>
            <a:r>
              <a:rPr lang="en-US" sz="1800" b="1" dirty="0">
                <a:solidFill>
                  <a:schemeClr val="bg1"/>
                </a:solidFill>
              </a:rPr>
              <a:t> Asrama </a:t>
            </a:r>
            <a:endParaRPr lang="en-ID" sz="1800" b="1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2AF0DCE-D5C6-4FD6-A298-1F006E8F3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259" y="231961"/>
            <a:ext cx="3349518" cy="4679578"/>
          </a:xfrm>
          <a:prstGeom prst="rect">
            <a:avLst/>
          </a:prstGeom>
        </p:spPr>
      </p:pic>
      <p:sp>
        <p:nvSpPr>
          <p:cNvPr id="9" name="Google Shape;348;p36">
            <a:extLst>
              <a:ext uri="{FF2B5EF4-FFF2-40B4-BE49-F238E27FC236}">
                <a16:creationId xmlns:a16="http://schemas.microsoft.com/office/drawing/2014/main" xmlns="" id="{11DCB061-55DF-4CEA-B458-96DEB56A32BB}"/>
              </a:ext>
            </a:extLst>
          </p:cNvPr>
          <p:cNvSpPr/>
          <p:nvPr/>
        </p:nvSpPr>
        <p:spPr>
          <a:xfrm>
            <a:off x="6962208" y="422871"/>
            <a:ext cx="1478381" cy="1293490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9D8AAD0-F99B-4EB1-B60F-FD0A1820FA0B}"/>
              </a:ext>
            </a:extLst>
          </p:cNvPr>
          <p:cNvSpPr txBox="1"/>
          <p:nvPr/>
        </p:nvSpPr>
        <p:spPr>
          <a:xfrm>
            <a:off x="224971" y="820057"/>
            <a:ext cx="29463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Pada </a:t>
            </a:r>
            <a:r>
              <a:rPr lang="en-US" dirty="0" err="1">
                <a:solidFill>
                  <a:schemeClr val="bg1"/>
                </a:solidFill>
              </a:rPr>
              <a:t>Halaman</a:t>
            </a:r>
            <a:r>
              <a:rPr lang="en-US" dirty="0">
                <a:solidFill>
                  <a:schemeClr val="bg1"/>
                </a:solidFill>
              </a:rPr>
              <a:t> Asrama 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asrama.css. </a:t>
            </a:r>
            <a:r>
              <a:rPr lang="en-US" dirty="0" err="1">
                <a:solidFill>
                  <a:schemeClr val="bg1"/>
                </a:solidFill>
              </a:rPr>
              <a:t>Dimana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memperindah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halaman</a:t>
            </a:r>
            <a:r>
              <a:rPr lang="en-US" dirty="0">
                <a:solidFill>
                  <a:schemeClr val="bg1"/>
                </a:solidFill>
              </a:rPr>
              <a:t> asrama </a:t>
            </a:r>
            <a:r>
              <a:rPr lang="en-US" dirty="0" err="1">
                <a:solidFill>
                  <a:schemeClr val="bg1"/>
                </a:solidFill>
              </a:rPr>
              <a:t>seperti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gambar</a:t>
            </a:r>
            <a:r>
              <a:rPr lang="en-US" dirty="0">
                <a:solidFill>
                  <a:schemeClr val="bg1"/>
                </a:solidFill>
              </a:rPr>
              <a:t>, body, caption, </a:t>
            </a:r>
            <a:r>
              <a:rPr lang="en-US" dirty="0" err="1">
                <a:solidFill>
                  <a:schemeClr val="bg1"/>
                </a:solidFill>
              </a:rPr>
              <a:t>serta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tampilan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lainnya</a:t>
            </a:r>
            <a:r>
              <a:rPr lang="en-US" dirty="0">
                <a:solidFill>
                  <a:schemeClr val="bg1"/>
                </a:solidFill>
              </a:rPr>
              <a:t> . </a:t>
            </a:r>
            <a:r>
              <a:rPr lang="en-US" dirty="0" err="1">
                <a:solidFill>
                  <a:schemeClr val="bg1"/>
                </a:solidFill>
              </a:rPr>
              <a:t>Kodingan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dapat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dilihat</a:t>
            </a:r>
            <a:r>
              <a:rPr lang="en-US" dirty="0">
                <a:solidFill>
                  <a:schemeClr val="bg1"/>
                </a:solidFill>
              </a:rPr>
              <a:t> pada </a:t>
            </a:r>
            <a:r>
              <a:rPr lang="en-US" dirty="0" err="1">
                <a:solidFill>
                  <a:schemeClr val="bg1"/>
                </a:solidFill>
              </a:rPr>
              <a:t>gambar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disamping</a:t>
            </a:r>
            <a:endParaRPr lang="en-ID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irand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588A87"/>
      </a:accent1>
      <a:accent2>
        <a:srgbClr val="BBDBDF"/>
      </a:accent2>
      <a:accent3>
        <a:srgbClr val="7E89A0"/>
      </a:accent3>
      <a:accent4>
        <a:srgbClr val="BEC1D6"/>
      </a:accent4>
      <a:accent5>
        <a:srgbClr val="7C5C4F"/>
      </a:accent5>
      <a:accent6>
        <a:srgbClr val="B39D8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279</Words>
  <Application>Microsoft Office PowerPoint</Application>
  <PresentationFormat>On-screen Show (16:9)</PresentationFormat>
  <Paragraphs>37</Paragraphs>
  <Slides>24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Miranda template</vt:lpstr>
      <vt:lpstr>Kelompok 12  1. Loise Lumbanraja (11319022) 2. Yohana Simanungkalit (11319047) 3. Dian Sitanggang (11319053) 4. Cyntia Panggabean (11319055) 5. Sofhia Tambun (11319057)</vt:lpstr>
      <vt:lpstr>PowerPoint Presentation</vt:lpstr>
      <vt:lpstr>Implementasi Fungsi </vt:lpstr>
      <vt:lpstr>A. Implementasi CSS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 Halaman Pengumuman </vt:lpstr>
      <vt:lpstr>PowerPoint Presentation</vt:lpstr>
      <vt:lpstr>5. Halaman About</vt:lpstr>
      <vt:lpstr>PowerPoint Presentation</vt:lpstr>
      <vt:lpstr>6. Halaman Contact Us</vt:lpstr>
      <vt:lpstr>PowerPoint Presentation</vt:lpstr>
      <vt:lpstr>B.Implementasi JavaScript </vt:lpstr>
      <vt:lpstr>PowerPoint Presentation</vt:lpstr>
      <vt:lpstr>C. Implementasi Framework JS</vt:lpstr>
      <vt:lpstr>PowerPoint Presentation</vt:lpstr>
      <vt:lpstr>A.Bussiness Process</vt:lpstr>
      <vt:lpstr>2. Bussines Process Melihat Pengumuman</vt:lpstr>
      <vt:lpstr>             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Kelompok 12  1. Loise Lumbanraja (11319022) 2. Yohana Simanungkalit (11319047) 3. Dian Sitanggang (11319053) 4. Cyntia Panggabean (11319055) 5. Sofhia Tambun (11319057)</dc:title>
  <cp:lastModifiedBy>user</cp:lastModifiedBy>
  <cp:revision>48</cp:revision>
  <dcterms:modified xsi:type="dcterms:W3CDTF">2019-12-16T13:31:33Z</dcterms:modified>
</cp:coreProperties>
</file>